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oYmotxHYdTIpfrS6+CeJ0wTU8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C5D064-E26D-471A-A400-19A1E90C275D}">
  <a:tblStyle styleId="{FAC5D064-E26D-471A-A400-19A1E90C275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4825b90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2c4825b9018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4825b901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2" name="Google Shape;172;g2c4825b9018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4825b9018_2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c4825b901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4825b901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2c4825b9018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4825b901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c4825b9018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4e2b1a9b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2c4e2b1a9b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4825b901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8" name="Google Shape;138;g2c4825b9018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4825b901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" name="Google Shape;144;g2c4825b9018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4e2b1a9be_3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4e2b1a9be_3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c4e2b1a9be_3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4825b901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g2c4825b9018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4825b9018_0_24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c4825b9018_0_2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c4825b9018_0_2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c4825b9018_0_2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4825b9018_0_248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c4825b9018_0_248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2c4825b9018_0_248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2c4825b9018_0_24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c4825b9018_0_24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c4825b9018_0_24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4825b9018_0_255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c4825b9018_0_255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2c4825b9018_0_255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2c4825b9018_0_25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c4825b9018_0_25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c4825b9018_0_25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4825b9018_0_223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2c4825b9018_0_223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g2c4825b9018_0_2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c4825b9018_0_2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c4825b9018_0_2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4825b9018_0_2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2c4825b9018_0_229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g2c4825b9018_0_22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c4825b9018_0_22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c4825b9018_0_2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72" name="Google Shape;72;g2c4825b9018_0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4825b9018_0_236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2c4825b9018_0_236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2c4825b9018_0_23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c4825b9018_0_23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c4825b9018_0_23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2c4825b9018_0_23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4825b9018_0_2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2c4825b9018_0_21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2c4825b9018_0_2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c4825b9018_0_2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c4825b9018_0_2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4825b9018_0_53"/>
          <p:cNvSpPr txBox="1"/>
          <p:nvPr>
            <p:ph type="ctrTitle"/>
          </p:nvPr>
        </p:nvSpPr>
        <p:spPr>
          <a:xfrm>
            <a:off x="1665750" y="3385225"/>
            <a:ext cx="73026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29"/>
              <a:buFont typeface="Arial"/>
              <a:buNone/>
            </a:pPr>
            <a:r>
              <a:rPr lang="en-US" sz="3740"/>
              <a:t>ECEN 404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1"/>
              <a:buFont typeface="Arial"/>
              <a:buNone/>
            </a:pPr>
            <a:r>
              <a:rPr lang="en-US" sz="3740"/>
              <a:t>Team #44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29"/>
              <a:buFont typeface="Arial"/>
              <a:buNone/>
            </a:pPr>
            <a:r>
              <a:rPr lang="en-US" sz="3740"/>
              <a:t>Biweekly Update 4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29"/>
              <a:buFont typeface="Arial"/>
              <a:buNone/>
            </a:pPr>
            <a:r>
              <a:t/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Cubesat EM Material Discharge Eval: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Ian Poynter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Joshua Feldman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Michael Kim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Alejandro Torres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Sponsor: Orbital Arc &amp; SATOP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TA: Souryendu Das</a:t>
            </a:r>
            <a:endParaRPr sz="2840"/>
          </a:p>
        </p:txBody>
      </p:sp>
      <p:pic>
        <p:nvPicPr>
          <p:cNvPr descr="DLCOE_logo_HWHT.png" id="104" name="Google Shape;104;g2c4825b9018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c4825b9018_0_53"/>
          <p:cNvPicPr preferRelativeResize="0"/>
          <p:nvPr/>
        </p:nvPicPr>
        <p:blipFill rotWithShape="1">
          <a:blip r:embed="rId4">
            <a:alphaModFix/>
          </a:blip>
          <a:srcRect b="0" l="7647" r="-1131" t="2610"/>
          <a:stretch/>
        </p:blipFill>
        <p:spPr>
          <a:xfrm>
            <a:off x="0" y="0"/>
            <a:ext cx="6422226" cy="667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g2c4825b9018_2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{FAC5D064-E26D-471A-A400-19A1E90C275D}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Accomplishments since last update                          </a:t>
                      </a:r>
                      <a:r>
                        <a:rPr lang="en-US" sz="17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7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Ongoing progress/problems and plans until the next presentation</a:t>
                      </a:r>
                      <a:endParaRPr sz="17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Reviewed simulations data and calculated electric fields using Gauss’s Law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Final prototype is selected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Mounting for plate is designed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Re-fabricate plate for mounting</a:t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" name="Google Shape;175;g2c4825b9018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High Potential Accelerator Plate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20"/>
              <a:t>Michael Kim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>
            <p:ph idx="1" type="body"/>
          </p:nvPr>
        </p:nvSpPr>
        <p:spPr>
          <a:xfrm>
            <a:off x="415250" y="2005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181" name="Google Shape;181;p7"/>
          <p:cNvSpPr txBox="1"/>
          <p:nvPr>
            <p:ph type="title"/>
          </p:nvPr>
        </p:nvSpPr>
        <p:spPr>
          <a:xfrm>
            <a:off x="6298625" y="2254800"/>
            <a:ext cx="19032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2881373" y="4315572"/>
            <a:ext cx="49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3789150"/>
            <a:ext cx="5649176" cy="29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50" y="976150"/>
            <a:ext cx="5649176" cy="27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/>
          <p:nvPr/>
        </p:nvSpPr>
        <p:spPr>
          <a:xfrm>
            <a:off x="6134450" y="2682075"/>
            <a:ext cx="2852100" cy="2002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Teflon-Circular Plate</a:t>
            </a:r>
            <a:endParaRPr b="1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4825b9018_2_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1" name="Google Shape;191;g2c4825b9018_2_5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2" name="Google Shape;192;g2c4825b9018_2_5"/>
          <p:cNvSpPr txBox="1"/>
          <p:nvPr/>
        </p:nvSpPr>
        <p:spPr>
          <a:xfrm>
            <a:off x="1927123" y="3382297"/>
            <a:ext cx="497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2c4825b9018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0" y="1433513"/>
            <a:ext cx="3858250" cy="4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c4825b9018_2_5"/>
          <p:cNvPicPr preferRelativeResize="0"/>
          <p:nvPr/>
        </p:nvPicPr>
        <p:blipFill rotWithShape="1">
          <a:blip r:embed="rId4">
            <a:alphaModFix/>
          </a:blip>
          <a:srcRect b="0" l="-21832" r="0" t="-21832"/>
          <a:stretch/>
        </p:blipFill>
        <p:spPr>
          <a:xfrm>
            <a:off x="4345719" y="1634619"/>
            <a:ext cx="3621951" cy="34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Execution Plan </a:t>
            </a:r>
            <a:br>
              <a:rPr lang="en-US"/>
            </a:br>
            <a:endParaRPr/>
          </a:p>
        </p:txBody>
      </p:sp>
      <p:pic>
        <p:nvPicPr>
          <p:cNvPr id="200" name="Google Shape;20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25" y="1395675"/>
            <a:ext cx="7368351" cy="53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Validation Plan </a:t>
            </a:r>
            <a:br>
              <a:rPr lang="en-US"/>
            </a:br>
            <a:endParaRPr/>
          </a:p>
        </p:txBody>
      </p:sp>
      <p:pic>
        <p:nvPicPr>
          <p:cNvPr id="206" name="Google Shape;206;p9"/>
          <p:cNvPicPr preferRelativeResize="0"/>
          <p:nvPr/>
        </p:nvPicPr>
        <p:blipFill rotWithShape="1">
          <a:blip r:embed="rId3">
            <a:alphaModFix/>
          </a:blip>
          <a:srcRect b="3966" l="0" r="0" t="0"/>
          <a:stretch/>
        </p:blipFill>
        <p:spPr>
          <a:xfrm>
            <a:off x="405800" y="1852875"/>
            <a:ext cx="4519551" cy="43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600" y="2289800"/>
            <a:ext cx="3982800" cy="352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you! 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4825b9018_0_10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pic>
        <p:nvPicPr>
          <p:cNvPr id="111" name="Google Shape;111;g2c4825b9018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700" y="3674625"/>
            <a:ext cx="4564598" cy="269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c4825b9018_0_104"/>
          <p:cNvSpPr txBox="1"/>
          <p:nvPr/>
        </p:nvSpPr>
        <p:spPr>
          <a:xfrm>
            <a:off x="457200" y="1852925"/>
            <a:ext cx="8229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Current Ion Thrusters have limited use cases due to many factors, including fuel cost and harsh ionization methods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4825b9018_0_110"/>
          <p:cNvSpPr txBox="1"/>
          <p:nvPr>
            <p:ph type="title"/>
          </p:nvPr>
        </p:nvSpPr>
        <p:spPr>
          <a:xfrm>
            <a:off x="457200" y="7702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8" name="Google Shape;118;g2c4825b9018_0_110"/>
          <p:cNvSpPr txBox="1"/>
          <p:nvPr>
            <p:ph idx="1" type="body"/>
          </p:nvPr>
        </p:nvSpPr>
        <p:spPr>
          <a:xfrm>
            <a:off x="103375" y="2049275"/>
            <a:ext cx="58344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RIOT Drive: New type of Ion Thruster that will reduce these limitations and operate with higher efficiency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Solution</a:t>
            </a:r>
            <a:endParaRPr sz="2400"/>
          </a:p>
          <a:p>
            <a:pPr indent="-292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Develop a prototype for the RIOT Drive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Internal Hardware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Power Supply</a:t>
            </a:r>
            <a:endParaRPr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Microcontroller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Accelerator Plate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Geometry Selection</a:t>
            </a:r>
            <a:endParaRPr sz="2400"/>
          </a:p>
        </p:txBody>
      </p:sp>
      <p:pic>
        <p:nvPicPr>
          <p:cNvPr id="119" name="Google Shape;119;g2c4825b9018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1125" y="4260400"/>
            <a:ext cx="3159350" cy="21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c4825b9018_0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7589" y="1767500"/>
            <a:ext cx="3206411" cy="24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4e2b1a9b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450" y="3631163"/>
            <a:ext cx="3496842" cy="18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4e2b1a9be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637" y="1192201"/>
            <a:ext cx="2216066" cy="24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c4e2b1a9be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50" y="1292525"/>
            <a:ext cx="2457450" cy="26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c4e2b1a9be_2_0"/>
          <p:cNvSpPr txBox="1"/>
          <p:nvPr/>
        </p:nvSpPr>
        <p:spPr>
          <a:xfrm>
            <a:off x="6510425" y="5531150"/>
            <a:ext cx="153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User Interface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29" name="Google Shape;129;g2c4e2b1a9be_2_0"/>
          <p:cNvPicPr preferRelativeResize="0"/>
          <p:nvPr/>
        </p:nvPicPr>
        <p:blipFill rotWithShape="1">
          <a:blip r:embed="rId6">
            <a:alphaModFix/>
          </a:blip>
          <a:srcRect b="10820" l="3689" r="3139" t="17944"/>
          <a:stretch/>
        </p:blipFill>
        <p:spPr>
          <a:xfrm>
            <a:off x="2931750" y="3974098"/>
            <a:ext cx="2401857" cy="2448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g2c4e2b1a9be_2_0"/>
          <p:cNvCxnSpPr/>
          <p:nvPr/>
        </p:nvCxnSpPr>
        <p:spPr>
          <a:xfrm>
            <a:off x="2284900" y="5036425"/>
            <a:ext cx="618000" cy="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g2c4e2b1a9be_2_0"/>
          <p:cNvSpPr/>
          <p:nvPr/>
        </p:nvSpPr>
        <p:spPr>
          <a:xfrm>
            <a:off x="1351000" y="4558825"/>
            <a:ext cx="933900" cy="9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Power Supply</a:t>
            </a:r>
            <a:endParaRPr/>
          </a:p>
        </p:txBody>
      </p:sp>
      <p:cxnSp>
        <p:nvCxnSpPr>
          <p:cNvPr id="132" name="Google Shape;132;g2c4e2b1a9be_2_0"/>
          <p:cNvCxnSpPr>
            <a:stCxn id="125" idx="1"/>
          </p:cNvCxnSpPr>
          <p:nvPr/>
        </p:nvCxnSpPr>
        <p:spPr>
          <a:xfrm rot="10800000">
            <a:off x="4958950" y="4452450"/>
            <a:ext cx="571500" cy="12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g2c4e2b1a9be_2_0"/>
          <p:cNvCxnSpPr>
            <a:stCxn id="129" idx="0"/>
            <a:endCxn id="126" idx="2"/>
          </p:cNvCxnSpPr>
          <p:nvPr/>
        </p:nvCxnSpPr>
        <p:spPr>
          <a:xfrm rot="10800000">
            <a:off x="4132679" y="3640798"/>
            <a:ext cx="0" cy="33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g2c4e2b1a9be_2_0"/>
          <p:cNvCxnSpPr>
            <a:stCxn id="127" idx="3"/>
          </p:cNvCxnSpPr>
          <p:nvPr/>
        </p:nvCxnSpPr>
        <p:spPr>
          <a:xfrm flipH="1" rot="10800000">
            <a:off x="2734900" y="1859613"/>
            <a:ext cx="266100" cy="77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g2c4e2b1a9be_2_0"/>
          <p:cNvSpPr txBox="1"/>
          <p:nvPr/>
        </p:nvSpPr>
        <p:spPr>
          <a:xfrm>
            <a:off x="4132675" y="97175"/>
            <a:ext cx="5011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System Diagram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4825b9018_0_21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141" name="Google Shape;141;g2c4825b9018_0_212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{FAC5D064-E26D-471A-A400-19A1E90C275D}</a:tableStyleId>
              </a:tblPr>
              <a:tblGrid>
                <a:gridCol w="1245350"/>
                <a:gridCol w="1240575"/>
                <a:gridCol w="1281875"/>
                <a:gridCol w="1309625"/>
                <a:gridCol w="1212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Mechanical </a:t>
                      </a:r>
                      <a:r>
                        <a:rPr lang="en-US" sz="1300" u="none" cap="none" strike="noStrike"/>
                        <a:t>Subsystems Design and Test</a:t>
                      </a:r>
                      <a:r>
                        <a:rPr lang="en-US" sz="1300"/>
                        <a:t>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(completed 12/3)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Hardware Subsystems Redesign and Testing</a:t>
                      </a:r>
                      <a:endParaRPr sz="13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(to complete</a:t>
                      </a:r>
                      <a:r>
                        <a:rPr lang="en-US" sz="1300"/>
                        <a:t> by</a:t>
                      </a:r>
                      <a:r>
                        <a:rPr lang="en-US" sz="1300" u="none" cap="none" strike="noStrike"/>
                        <a:t> 2/22)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</a:t>
                      </a:r>
                      <a:r>
                        <a:rPr lang="en-US" sz="1300"/>
                        <a:t> of Microcontroller and Power Subsystems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3/18)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Component Selection for Accelerator Plate</a:t>
                      </a:r>
                      <a:br>
                        <a:rPr lang="en-US" sz="1300">
                          <a:solidFill>
                            <a:schemeClr val="dk1"/>
                          </a:solidFill>
                        </a:rPr>
                      </a:b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(to complete by 3/28)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Validation of Integrated Hardware</a:t>
                      </a:r>
                      <a:br>
                        <a:rPr lang="en-US" sz="1300">
                          <a:solidFill>
                            <a:schemeClr val="dk1"/>
                          </a:solidFill>
                        </a:rPr>
                      </a:b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(to complete by 3/28)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Final Integration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</a:t>
                      </a:r>
                      <a:r>
                        <a:rPr lang="en-US" sz="1300"/>
                        <a:t> 4/12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Final </a:t>
                      </a:r>
                      <a:r>
                        <a:rPr lang="en-US" sz="1300" u="none" cap="none" strike="noStrike"/>
                        <a:t>Demo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4/19)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4825b9018_3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Power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20"/>
              <a:t>Alejandro Torres</a:t>
            </a:r>
            <a:endParaRPr/>
          </a:p>
        </p:txBody>
      </p:sp>
      <p:graphicFrame>
        <p:nvGraphicFramePr>
          <p:cNvPr id="147" name="Google Shape;147;g2c4825b9018_3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{FAC5D064-E26D-471A-A400-19A1E90C275D}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Accomplishments since last update                          </a:t>
                      </a:r>
                      <a:r>
                        <a:rPr lang="en-US" sz="1700">
                          <a:solidFill>
                            <a:srgbClr val="FF0000"/>
                          </a:solidFill>
                        </a:rPr>
                        <a:t>23</a:t>
                      </a:r>
                      <a:r>
                        <a:rPr lang="en-US" sz="1700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Ongoing progress/problems and plans until the next presentation</a:t>
                      </a:r>
                      <a:endParaRPr sz="17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E-load Tested the 24V - 5V buck converter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Tested the Power PCB with the MCU to test its functionality with the buck converter</a:t>
                      </a:r>
                      <a:endParaRPr sz="1700"/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Debugged PCBs boost converter on Altium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Combined both the MCU and Power PCBs 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Ordered the PCB and necessary parts</a:t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Solder and test integrated PCB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Debug any issues if needed</a:t>
                      </a:r>
                      <a:endParaRPr sz="17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2c4e2b1a9be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484150" y="1043325"/>
            <a:ext cx="2841700" cy="37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c4e2b1a9be_3_4"/>
          <p:cNvSpPr txBox="1"/>
          <p:nvPr/>
        </p:nvSpPr>
        <p:spPr>
          <a:xfrm>
            <a:off x="0" y="832600"/>
            <a:ext cx="90630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Microcontroller</a:t>
            </a:r>
            <a:r>
              <a:rPr b="1" lang="en-US" sz="3200"/>
              <a:t> &amp; Power Supply</a:t>
            </a:r>
            <a:endParaRPr b="1" sz="2980">
              <a:solidFill>
                <a:srgbClr val="000000"/>
              </a:solidFill>
            </a:endParaRPr>
          </a:p>
        </p:txBody>
      </p:sp>
      <p:sp>
        <p:nvSpPr>
          <p:cNvPr id="155" name="Google Shape;155;g2c4e2b1a9be_3_4"/>
          <p:cNvSpPr txBox="1"/>
          <p:nvPr/>
        </p:nvSpPr>
        <p:spPr>
          <a:xfrm>
            <a:off x="153300" y="1718300"/>
            <a:ext cx="4418700" cy="50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24V to 3.3V Buck converter tested and validated with MCU.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56" name="Google Shape;156;g2c4e2b1a9be_3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4349" y="4501099"/>
            <a:ext cx="4850899" cy="21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g2c4825b9018_0_262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{FAC5D064-E26D-471A-A400-19A1E90C275D}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Accomplishments since last update                          </a:t>
                      </a:r>
                      <a:r>
                        <a:rPr lang="en-US" sz="1700">
                          <a:solidFill>
                            <a:srgbClr val="FF0000"/>
                          </a:solidFill>
                        </a:rPr>
                        <a:t>28</a:t>
                      </a:r>
                      <a:r>
                        <a:rPr lang="en-US" sz="1700">
                          <a:solidFill>
                            <a:srgbClr val="FF0000"/>
                          </a:solidFill>
                        </a:rPr>
                        <a:t> hours of effort</a:t>
                      </a:r>
                      <a:endParaRPr sz="1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Ongoing progress/problems and plans until the next presentation</a:t>
                      </a:r>
                      <a:endParaRPr sz="17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Soldered reworked microcontroller board.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Debugged and recoded microcontroller code.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Tested microcontroller 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functionality with stepper motor driver.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Tested and validated functionality with integration of Microcontroller and Power subsystems.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Designed and ordered integrated power and m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icrocontroller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 board that fits to Cubesat chassis mounting.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Work with Alejandro to solder and test integrated PCB after lab.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Test stepper motor with gas flow valve and verify that valve opens and closes.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Work with Ian to mount fully soldered PCB to chassis.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Char char="●"/>
                      </a:pP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Rework and reorder 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integrated</a:t>
                      </a:r>
                      <a:r>
                        <a:rPr lang="en-US" sz="1700">
                          <a:solidFill>
                            <a:schemeClr val="dk1"/>
                          </a:solidFill>
                        </a:rPr>
                        <a:t> board if needed.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2" name="Google Shape;162;g2c4825b9018_0_262"/>
          <p:cNvSpPr txBox="1"/>
          <p:nvPr/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</a:rPr>
              <a:t>Microcontroller</a:t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20">
                <a:solidFill>
                  <a:srgbClr val="000000"/>
                </a:solidFill>
              </a:rPr>
              <a:t>Joshua Feldman</a:t>
            </a:r>
            <a:endParaRPr b="1" sz="298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Google Shape;167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{FAC5D064-E26D-471A-A400-19A1E90C275D}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Accomplishments since last update                          </a:t>
                      </a:r>
                      <a:r>
                        <a:rPr lang="en-US" sz="1700">
                          <a:solidFill>
                            <a:srgbClr val="FF0000"/>
                          </a:solidFill>
                        </a:rPr>
                        <a:t>12</a:t>
                      </a:r>
                      <a:r>
                        <a:rPr lang="en-US" sz="17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7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/>
                        <a:t>Ongoing progress/problems and plans until the next presentation</a:t>
                      </a:r>
                      <a:endParaRPr sz="17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Designed PCB mounting for chassis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Fabricated prototype mounts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Fabricated final mounts for integrated PCB</a:t>
                      </a:r>
                      <a:endParaRPr sz="17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Fix mounting to chassis and ensure fit of PCB</a:t>
                      </a:r>
                      <a:endParaRPr sz="1700"/>
                    </a:p>
                    <a:p>
                      <a:pPr indent="-3365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-"/>
                      </a:pPr>
                      <a:r>
                        <a:rPr lang="en-US" sz="1700"/>
                        <a:t>Mount and test soldered PCB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" name="Google Shape;168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PCB Mounting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20"/>
              <a:t>Ian Poynter</a:t>
            </a:r>
            <a:endParaRPr/>
          </a:p>
        </p:txBody>
      </p:sp>
      <p:pic>
        <p:nvPicPr>
          <p:cNvPr id="169" name="Google Shape;1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701" y="4426175"/>
            <a:ext cx="2036597" cy="23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